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7" r:id="rId4"/>
    <p:sldId id="265" r:id="rId5"/>
    <p:sldId id="260" r:id="rId6"/>
    <p:sldId id="264" r:id="rId7"/>
    <p:sldId id="259" r:id="rId8"/>
    <p:sldId id="263" r:id="rId9"/>
    <p:sldId id="261" r:id="rId10"/>
    <p:sldId id="262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33" autoAdjust="0"/>
    <p:restoredTop sz="94660"/>
  </p:normalViewPr>
  <p:slideViewPr>
    <p:cSldViewPr>
      <p:cViewPr varScale="1">
        <p:scale>
          <a:sx n="83" d="100"/>
          <a:sy n="83" d="100"/>
        </p:scale>
        <p:origin x="-84" y="-52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F8705A-DE69-42B8-8ACB-486A89F0242A}" type="datetimeFigureOut">
              <a:rPr lang="en-GB" smtClean="0"/>
              <a:t>06/06/2014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18A87-36A3-4DFE-962C-1EFC5E27A5C1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F8705A-DE69-42B8-8ACB-486A89F0242A}" type="datetimeFigureOut">
              <a:rPr lang="en-GB" smtClean="0"/>
              <a:t>06/06/2014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18A87-36A3-4DFE-962C-1EFC5E27A5C1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F8705A-DE69-42B8-8ACB-486A89F0242A}" type="datetimeFigureOut">
              <a:rPr lang="en-GB" smtClean="0"/>
              <a:t>06/06/2014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18A87-36A3-4DFE-962C-1EFC5E27A5C1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F8705A-DE69-42B8-8ACB-486A89F0242A}" type="datetimeFigureOut">
              <a:rPr lang="en-GB" smtClean="0"/>
              <a:t>06/06/2014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18A87-36A3-4DFE-962C-1EFC5E27A5C1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F8705A-DE69-42B8-8ACB-486A89F0242A}" type="datetimeFigureOut">
              <a:rPr lang="en-GB" smtClean="0"/>
              <a:t>06/06/2014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18A87-36A3-4DFE-962C-1EFC5E27A5C1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F8705A-DE69-42B8-8ACB-486A89F0242A}" type="datetimeFigureOut">
              <a:rPr lang="en-GB" smtClean="0"/>
              <a:t>06/06/2014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18A87-36A3-4DFE-962C-1EFC5E27A5C1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F8705A-DE69-42B8-8ACB-486A89F0242A}" type="datetimeFigureOut">
              <a:rPr lang="en-GB" smtClean="0"/>
              <a:t>06/06/2014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18A87-36A3-4DFE-962C-1EFC5E27A5C1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F8705A-DE69-42B8-8ACB-486A89F0242A}" type="datetimeFigureOut">
              <a:rPr lang="en-GB" smtClean="0"/>
              <a:t>06/06/2014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18A87-36A3-4DFE-962C-1EFC5E27A5C1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F8705A-DE69-42B8-8ACB-486A89F0242A}" type="datetimeFigureOut">
              <a:rPr lang="en-GB" smtClean="0"/>
              <a:t>06/06/2014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18A87-36A3-4DFE-962C-1EFC5E27A5C1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F8705A-DE69-42B8-8ACB-486A89F0242A}" type="datetimeFigureOut">
              <a:rPr lang="en-GB" smtClean="0"/>
              <a:t>06/06/2014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18A87-36A3-4DFE-962C-1EFC5E27A5C1}" type="slidenum">
              <a:rPr lang="en-GB" smtClean="0"/>
              <a:t>‹#›</a:t>
            </a:fld>
            <a:endParaRPr lang="en-GB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F8705A-DE69-42B8-8ACB-486A89F0242A}" type="datetimeFigureOut">
              <a:rPr lang="en-GB" smtClean="0"/>
              <a:t>06/06/2014</a:t>
            </a:fld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D318A87-36A3-4DFE-962C-1EFC5E27A5C1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5D318A87-36A3-4DFE-962C-1EFC5E27A5C1}" type="slidenum">
              <a:rPr lang="en-GB" smtClean="0"/>
              <a:t>‹#›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EEF8705A-DE69-42B8-8ACB-486A89F0242A}" type="datetimeFigureOut">
              <a:rPr lang="en-GB" smtClean="0"/>
              <a:t>06/06/2014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4.bp.blogspot.com/-QzWMzjpMKOw/T7B2ehPprXI/AAAAAAAABzI/dJmn4Zier0I/s1600/Engineering+a+Bridge.jpg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wikihow.com/Image:Make-a-Homemade-Flashlight-Step-14.jpg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D.T. Ideas 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5114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Textiles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KS1 – finger puppets / sock puppets / draft snake</a:t>
            </a:r>
          </a:p>
          <a:p>
            <a:pPr marL="0" indent="0">
              <a:buNone/>
            </a:pPr>
            <a:r>
              <a:rPr lang="en-GB" dirty="0" smtClean="0"/>
              <a:t>KS2 – bags / puppet show / fabric badges with LED / pencil case</a:t>
            </a:r>
          </a:p>
          <a:p>
            <a:endParaRPr lang="en-GB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030"/>
          <a:stretch/>
        </p:blipFill>
        <p:spPr bwMode="auto">
          <a:xfrm>
            <a:off x="2483768" y="2708920"/>
            <a:ext cx="4608512" cy="3777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86560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Food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Designing a healthy lunch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57929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Rot="1" noChangeArrowheads="1"/>
          </p:cNvSpPr>
          <p:nvPr>
            <p:ph type="ctrTitle"/>
          </p:nvPr>
        </p:nvSpPr>
        <p:spPr>
          <a:xfrm>
            <a:off x="539750" y="404813"/>
            <a:ext cx="7772400" cy="1470025"/>
          </a:xfrm>
        </p:spPr>
        <p:txBody>
          <a:bodyPr/>
          <a:lstStyle/>
          <a:p>
            <a:pPr eaLnBrk="1" hangingPunct="1">
              <a:defRPr/>
            </a:pPr>
            <a:r>
              <a:rPr lang="en-GB" sz="8000" b="1" smtClean="0">
                <a:latin typeface="Comic Sans MS" pitchFamily="66" charset="0"/>
              </a:rPr>
              <a:t>User</a:t>
            </a:r>
            <a:r>
              <a:rPr lang="en-GB" smtClean="0"/>
              <a:t> </a:t>
            </a:r>
          </a:p>
        </p:txBody>
      </p:sp>
      <p:sp>
        <p:nvSpPr>
          <p:cNvPr id="2051" name="Rectangle 3"/>
          <p:cNvSpPr>
            <a:spLocks noGrp="1" noRot="1" noChangeArrowheads="1"/>
          </p:cNvSpPr>
          <p:nvPr>
            <p:ph type="subTitle" idx="1"/>
          </p:nvPr>
        </p:nvSpPr>
        <p:spPr>
          <a:xfrm>
            <a:off x="684213" y="1773238"/>
            <a:ext cx="8208962" cy="2952750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en-GB" sz="2800" b="1" i="1" smtClean="0"/>
              <a:t>Who are you making it for ?</a:t>
            </a:r>
          </a:p>
          <a:p>
            <a:pPr algn="l" eaLnBrk="1" hangingPunct="1">
              <a:lnSpc>
                <a:spcPct val="80000"/>
              </a:lnSpc>
              <a:buClr>
                <a:schemeClr val="tx1"/>
              </a:buClr>
              <a:buFont typeface="Wingdings" pitchFamily="2" charset="2"/>
              <a:buChar char="§"/>
              <a:defRPr/>
            </a:pPr>
            <a:r>
              <a:rPr lang="en-GB" sz="2800" smtClean="0"/>
              <a:t> for a child </a:t>
            </a:r>
          </a:p>
          <a:p>
            <a:pPr algn="l" eaLnBrk="1" hangingPunct="1">
              <a:lnSpc>
                <a:spcPct val="80000"/>
              </a:lnSpc>
              <a:buClr>
                <a:schemeClr val="tx1"/>
              </a:buClr>
              <a:buFont typeface="Wingdings" pitchFamily="2" charset="2"/>
              <a:buChar char="§"/>
              <a:defRPr/>
            </a:pPr>
            <a:r>
              <a:rPr lang="en-GB" sz="2800" smtClean="0"/>
              <a:t>for an adult</a:t>
            </a:r>
          </a:p>
          <a:p>
            <a:pPr algn="l" eaLnBrk="1" hangingPunct="1">
              <a:lnSpc>
                <a:spcPct val="80000"/>
              </a:lnSpc>
              <a:buClr>
                <a:schemeClr val="tx1"/>
              </a:buClr>
              <a:buFont typeface="Wingdings" pitchFamily="2" charset="2"/>
              <a:buChar char="§"/>
              <a:defRPr/>
            </a:pPr>
            <a:r>
              <a:rPr lang="en-GB" sz="2800" smtClean="0"/>
              <a:t> for a shop </a:t>
            </a:r>
          </a:p>
          <a:p>
            <a:pPr algn="l" eaLnBrk="1" hangingPunct="1">
              <a:lnSpc>
                <a:spcPct val="80000"/>
              </a:lnSpc>
              <a:buClr>
                <a:schemeClr val="tx1"/>
              </a:buClr>
              <a:buFont typeface="Wingdings" pitchFamily="2" charset="2"/>
              <a:buChar char="§"/>
              <a:defRPr/>
            </a:pPr>
            <a:r>
              <a:rPr lang="en-GB" sz="2800" smtClean="0"/>
              <a:t>What age range is the product for eg baby, teenager, adult, elderly- have you researched the specific needs of the user? 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GB" sz="7200" b="1" smtClean="0">
                <a:latin typeface="Comic Sans MS" pitchFamily="66" charset="0"/>
              </a:rPr>
              <a:t>Purpose</a:t>
            </a:r>
          </a:p>
        </p:txBody>
      </p:sp>
      <p:sp>
        <p:nvSpPr>
          <p:cNvPr id="3075" name="Rectangle 3"/>
          <p:cNvSpPr>
            <a:spLocks noGrp="1" noRot="1" noChangeArrowheads="1"/>
          </p:cNvSpPr>
          <p:nvPr>
            <p:ph idx="1"/>
          </p:nvPr>
        </p:nvSpPr>
        <p:spPr/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en-GB" i="1" smtClean="0"/>
              <a:t>What is the product you are making for?</a:t>
            </a:r>
            <a:r>
              <a:rPr lang="en-GB" smtClean="0"/>
              <a:t> </a:t>
            </a:r>
          </a:p>
          <a:p>
            <a:pPr eaLnBrk="1" hangingPunct="1">
              <a:buClr>
                <a:schemeClr val="tx1"/>
              </a:buClr>
              <a:defRPr/>
            </a:pPr>
            <a:r>
              <a:rPr lang="en-GB" smtClean="0"/>
              <a:t>Look at the unit of work- what is the end product- the aim.</a:t>
            </a:r>
          </a:p>
          <a:p>
            <a:pPr eaLnBrk="1" hangingPunct="1">
              <a:buClr>
                <a:schemeClr val="tx1"/>
              </a:buClr>
              <a:defRPr/>
            </a:pPr>
            <a:r>
              <a:rPr lang="en-GB" smtClean="0"/>
              <a:t>Eg- electrical control eg create a torch to be used in the night by a child camping </a:t>
            </a:r>
          </a:p>
          <a:p>
            <a:pPr eaLnBrk="1" hangingPunct="1"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en-GB" smtClean="0"/>
              <a:t> 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GB" sz="6600" smtClean="0">
                <a:latin typeface="Comic Sans MS" pitchFamily="66" charset="0"/>
              </a:rPr>
              <a:t>Design</a:t>
            </a:r>
          </a:p>
        </p:txBody>
      </p:sp>
      <p:sp>
        <p:nvSpPr>
          <p:cNvPr id="7171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468313" y="1268413"/>
            <a:ext cx="8229600" cy="4824412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GB" i="1" smtClean="0"/>
              <a:t>Have design decisions been made?</a:t>
            </a:r>
            <a:r>
              <a:rPr lang="en-GB" smtClean="0"/>
              <a:t> </a:t>
            </a:r>
          </a:p>
          <a:p>
            <a:pPr eaLnBrk="1" hangingPunct="1">
              <a:lnSpc>
                <a:spcPct val="90000"/>
              </a:lnSpc>
              <a:buClr>
                <a:schemeClr val="tx1"/>
              </a:buClr>
              <a:defRPr/>
            </a:pPr>
            <a:r>
              <a:rPr lang="en-GB" smtClean="0"/>
              <a:t>Have you thought about the appearance of the product?</a:t>
            </a:r>
          </a:p>
          <a:p>
            <a:pPr eaLnBrk="1" hangingPunct="1">
              <a:lnSpc>
                <a:spcPct val="90000"/>
              </a:lnSpc>
              <a:buClr>
                <a:schemeClr val="tx1"/>
              </a:buClr>
              <a:defRPr/>
            </a:pPr>
            <a:r>
              <a:rPr lang="en-GB" smtClean="0"/>
              <a:t>Have you thought about colour?</a:t>
            </a:r>
          </a:p>
          <a:p>
            <a:pPr eaLnBrk="1" hangingPunct="1">
              <a:lnSpc>
                <a:spcPct val="90000"/>
              </a:lnSpc>
              <a:buClr>
                <a:schemeClr val="tx1"/>
              </a:buClr>
              <a:defRPr/>
            </a:pPr>
            <a:r>
              <a:rPr lang="en-GB" smtClean="0"/>
              <a:t>Does it look interesting?</a:t>
            </a:r>
          </a:p>
          <a:p>
            <a:pPr eaLnBrk="1" hangingPunct="1">
              <a:lnSpc>
                <a:spcPct val="90000"/>
              </a:lnSpc>
              <a:buClr>
                <a:schemeClr val="tx1"/>
              </a:buClr>
              <a:defRPr/>
            </a:pPr>
            <a:r>
              <a:rPr lang="en-GB" smtClean="0"/>
              <a:t>Is it a practical product eg size, material, how it accessed, how will it work eg open and close</a:t>
            </a:r>
          </a:p>
          <a:p>
            <a:pPr eaLnBrk="1" hangingPunct="1">
              <a:lnSpc>
                <a:spcPct val="90000"/>
              </a:lnSpc>
              <a:buClr>
                <a:schemeClr val="tx1"/>
              </a:buClr>
              <a:defRPr/>
            </a:pPr>
            <a:r>
              <a:rPr lang="en-GB" smtClean="0"/>
              <a:t>Do you like it ? </a:t>
            </a:r>
          </a:p>
          <a:p>
            <a:pPr eaLnBrk="1" hangingPunct="1">
              <a:lnSpc>
                <a:spcPct val="90000"/>
              </a:lnSpc>
              <a:buClr>
                <a:schemeClr val="tx1"/>
              </a:buClr>
              <a:buFont typeface="Wingdings" pitchFamily="2" charset="2"/>
              <a:buNone/>
              <a:defRPr/>
            </a:pPr>
            <a:endParaRPr lang="en-GB" smtClean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GB" sz="6600" b="1" smtClean="0">
                <a:latin typeface="Comic Sans MS" pitchFamily="66" charset="0"/>
              </a:rPr>
              <a:t>Work/ function</a:t>
            </a:r>
            <a:r>
              <a:rPr lang="en-GB" smtClean="0"/>
              <a:t> </a:t>
            </a:r>
          </a:p>
        </p:txBody>
      </p:sp>
      <p:sp>
        <p:nvSpPr>
          <p:cNvPr id="6147" name="Rectangle 3"/>
          <p:cNvSpPr>
            <a:spLocks noGrp="1" noRot="1" noChangeArrowheads="1"/>
          </p:cNvSpPr>
          <p:nvPr>
            <p:ph idx="1"/>
          </p:nvPr>
        </p:nvSpPr>
        <p:spPr/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en-GB" i="1" smtClean="0"/>
              <a:t>Does it work? Can you use it?</a:t>
            </a:r>
          </a:p>
          <a:p>
            <a:pPr eaLnBrk="1" hangingPunct="1">
              <a:buClr>
                <a:schemeClr val="tx1"/>
              </a:buClr>
              <a:defRPr/>
            </a:pPr>
            <a:r>
              <a:rPr lang="en-GB" smtClean="0"/>
              <a:t>Is it easy to use ?</a:t>
            </a:r>
          </a:p>
          <a:p>
            <a:pPr eaLnBrk="1" hangingPunct="1">
              <a:buClr>
                <a:schemeClr val="tx1"/>
              </a:buClr>
              <a:defRPr/>
            </a:pPr>
            <a:r>
              <a:rPr lang="en-GB" smtClean="0"/>
              <a:t>Will it last? Or might it break easily? Eg does the box open and close? Does the light switch on and turn off? Does the monster move?</a:t>
            </a:r>
          </a:p>
          <a:p>
            <a:pPr eaLnBrk="1" hangingPunct="1">
              <a:buClr>
                <a:schemeClr val="tx1"/>
              </a:buClr>
              <a:defRPr/>
            </a:pPr>
            <a:r>
              <a:rPr lang="en-GB" smtClean="0"/>
              <a:t>If it is a food product- does it look and taste good?  </a:t>
            </a:r>
          </a:p>
          <a:p>
            <a:pPr eaLnBrk="1" hangingPunct="1">
              <a:buClr>
                <a:schemeClr val="tx1"/>
              </a:buClr>
              <a:defRPr/>
            </a:pPr>
            <a:endParaRPr lang="en-GB" smtClean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GB" sz="6600" smtClean="0">
                <a:latin typeface="Comic Sans MS" pitchFamily="66" charset="0"/>
              </a:rPr>
              <a:t>Innovative </a:t>
            </a:r>
          </a:p>
        </p:txBody>
      </p:sp>
      <p:sp>
        <p:nvSpPr>
          <p:cNvPr id="819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395288" y="1412875"/>
            <a:ext cx="8229600" cy="4525963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en-GB" i="1" smtClean="0"/>
              <a:t>Have you used some original thought and design in the product?</a:t>
            </a:r>
            <a:r>
              <a:rPr lang="en-GB" smtClean="0"/>
              <a:t> </a:t>
            </a:r>
          </a:p>
          <a:p>
            <a:pPr algn="ctr" eaLnBrk="1" hangingPunct="1">
              <a:buClr>
                <a:schemeClr val="tx1"/>
              </a:buClr>
              <a:defRPr/>
            </a:pPr>
            <a:r>
              <a:rPr lang="en-GB" smtClean="0"/>
              <a:t>Are all the products different to look at? Have they all been made using original design</a:t>
            </a:r>
          </a:p>
          <a:p>
            <a:pPr algn="ctr" eaLnBrk="1" hangingPunct="1">
              <a:buClr>
                <a:schemeClr val="tx1"/>
              </a:buClr>
              <a:defRPr/>
            </a:pPr>
            <a:r>
              <a:rPr lang="en-GB" smtClean="0"/>
              <a:t>What/ who inspired your design?</a:t>
            </a:r>
          </a:p>
          <a:p>
            <a:pPr algn="ctr" eaLnBrk="1" hangingPunct="1">
              <a:buClr>
                <a:schemeClr val="tx1"/>
              </a:buClr>
              <a:defRPr/>
            </a:pPr>
            <a:r>
              <a:rPr lang="en-GB" smtClean="0"/>
              <a:t>Do you think your design is different to your peers’ designs? </a:t>
            </a:r>
          </a:p>
          <a:p>
            <a:pPr algn="ctr" eaLnBrk="1" hangingPunct="1">
              <a:buClr>
                <a:schemeClr val="tx1"/>
              </a:buClr>
              <a:defRPr/>
            </a:pPr>
            <a:endParaRPr lang="en-GB" smtClean="0"/>
          </a:p>
          <a:p>
            <a:pPr algn="ctr" eaLnBrk="1" hangingPunct="1">
              <a:buClr>
                <a:schemeClr val="tx1"/>
              </a:buClr>
              <a:defRPr/>
            </a:pPr>
            <a:endParaRPr lang="en-GB" smtClean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GB" sz="6600" b="1" smtClean="0">
                <a:latin typeface="Comic Sans MS" pitchFamily="66" charset="0"/>
              </a:rPr>
              <a:t>Authentic</a:t>
            </a:r>
          </a:p>
        </p:txBody>
      </p:sp>
      <p:sp>
        <p:nvSpPr>
          <p:cNvPr id="9219" name="Rectangle 3"/>
          <p:cNvSpPr>
            <a:spLocks noGrp="1" noRot="1" noChangeArrowheads="1"/>
          </p:cNvSpPr>
          <p:nvPr>
            <p:ph idx="1"/>
          </p:nvPr>
        </p:nvSpPr>
        <p:spPr/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en-GB" i="1" smtClean="0"/>
              <a:t>Is it real or a gimmick? Does it work?</a:t>
            </a:r>
          </a:p>
          <a:p>
            <a:pPr algn="ctr" eaLnBrk="1" hangingPunct="1">
              <a:buClr>
                <a:schemeClr val="tx1"/>
              </a:buClr>
              <a:defRPr/>
            </a:pPr>
            <a:r>
              <a:rPr lang="en-GB" i="1" smtClean="0"/>
              <a:t> </a:t>
            </a:r>
            <a:r>
              <a:rPr lang="en-GB" smtClean="0"/>
              <a:t>eg is the bag big enough to hold</a:t>
            </a:r>
            <a:r>
              <a:rPr lang="en-GB" i="1" smtClean="0"/>
              <a:t>? </a:t>
            </a:r>
            <a:r>
              <a:rPr lang="en-GB" smtClean="0"/>
              <a:t>can you wear the slippers? does the photo frame stand up and can it display the picture properly? </a:t>
            </a:r>
          </a:p>
          <a:p>
            <a:pPr algn="ctr" eaLnBrk="1" hangingPunct="1">
              <a:buClr>
                <a:schemeClr val="tx1"/>
              </a:buClr>
              <a:defRPr/>
            </a:pPr>
            <a:r>
              <a:rPr lang="en-GB" smtClean="0"/>
              <a:t>Would you give this product to somebody ?   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6 important things to remember about D&amp;T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en-GB" dirty="0" smtClean="0">
                <a:solidFill>
                  <a:srgbClr val="7030A0"/>
                </a:solidFill>
              </a:rPr>
              <a:t>User</a:t>
            </a:r>
            <a:r>
              <a:rPr lang="en-GB" dirty="0" smtClean="0"/>
              <a:t> – who are you making it for?</a:t>
            </a:r>
          </a:p>
          <a:p>
            <a:pPr marL="514350" indent="-514350">
              <a:buAutoNum type="arabicPeriod"/>
            </a:pPr>
            <a:r>
              <a:rPr lang="en-GB" dirty="0" smtClean="0">
                <a:solidFill>
                  <a:srgbClr val="7030A0"/>
                </a:solidFill>
              </a:rPr>
              <a:t>Purpose</a:t>
            </a:r>
            <a:r>
              <a:rPr lang="en-GB" dirty="0" smtClean="0"/>
              <a:t> – what is it for?</a:t>
            </a:r>
          </a:p>
          <a:p>
            <a:pPr marL="514350" indent="-514350">
              <a:buAutoNum type="arabicPeriod"/>
            </a:pPr>
            <a:r>
              <a:rPr lang="en-GB" dirty="0" smtClean="0">
                <a:solidFill>
                  <a:srgbClr val="7030A0"/>
                </a:solidFill>
              </a:rPr>
              <a:t>Design</a:t>
            </a:r>
            <a:r>
              <a:rPr lang="en-GB" dirty="0" smtClean="0"/>
              <a:t> – have design decisions been made?</a:t>
            </a:r>
          </a:p>
          <a:p>
            <a:pPr marL="514350" indent="-514350">
              <a:buAutoNum type="arabicPeriod"/>
            </a:pPr>
            <a:r>
              <a:rPr lang="en-GB" dirty="0" smtClean="0">
                <a:solidFill>
                  <a:srgbClr val="7030A0"/>
                </a:solidFill>
              </a:rPr>
              <a:t>Work/Function</a:t>
            </a:r>
            <a:r>
              <a:rPr lang="en-GB" dirty="0" smtClean="0"/>
              <a:t> – Does it work? Can you use it?</a:t>
            </a:r>
          </a:p>
          <a:p>
            <a:pPr marL="514350" indent="-514350">
              <a:buAutoNum type="arabicPeriod"/>
            </a:pPr>
            <a:r>
              <a:rPr lang="en-GB" dirty="0" smtClean="0">
                <a:solidFill>
                  <a:srgbClr val="7030A0"/>
                </a:solidFill>
              </a:rPr>
              <a:t>Innovative</a:t>
            </a:r>
            <a:r>
              <a:rPr lang="en-GB" dirty="0" smtClean="0"/>
              <a:t> – have you used some original thought and design your product?</a:t>
            </a:r>
          </a:p>
          <a:p>
            <a:pPr marL="514350" indent="-514350">
              <a:buAutoNum type="arabicPeriod"/>
            </a:pPr>
            <a:r>
              <a:rPr lang="en-GB" dirty="0" smtClean="0">
                <a:solidFill>
                  <a:srgbClr val="7030A0"/>
                </a:solidFill>
              </a:rPr>
              <a:t>Authentic</a:t>
            </a:r>
            <a:r>
              <a:rPr lang="en-GB" dirty="0" smtClean="0"/>
              <a:t> – is it real or a gimmick? Does it work?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80204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Ideas for D&amp;T Tasks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Marble/</a:t>
            </a:r>
            <a:r>
              <a:rPr lang="en-GB" dirty="0" err="1" smtClean="0"/>
              <a:t>Malteaser</a:t>
            </a:r>
            <a:r>
              <a:rPr lang="en-GB" dirty="0" smtClean="0"/>
              <a:t> baskets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73135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Building bridges and towers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for a purpose</a:t>
            </a:r>
          </a:p>
          <a:p>
            <a:pPr marL="0" indent="0">
              <a:buNone/>
            </a:pPr>
            <a:r>
              <a:rPr lang="en-GB" dirty="0" smtClean="0"/>
              <a:t>KS1/KS2 – different design spec, different materials</a:t>
            </a:r>
          </a:p>
          <a:p>
            <a:endParaRPr lang="en-GB" dirty="0"/>
          </a:p>
        </p:txBody>
      </p:sp>
      <p:pic>
        <p:nvPicPr>
          <p:cNvPr id="6146" name="Picture 2" descr="http://4.bp.blogspot.com/-QzWMzjpMKOw/T7B2ehPprXI/AAAAAAAABzI/dJmn4Zier0I/s400/Engineering+a+Bridge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3212976"/>
            <a:ext cx="4752528" cy="2803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20410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Electrical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Circuit-related D&amp;T: Xmas card with star on the top (Upper KS2), card, badges and tin-foil torch. </a:t>
            </a:r>
          </a:p>
          <a:p>
            <a:endParaRPr lang="en-GB" dirty="0"/>
          </a:p>
        </p:txBody>
      </p:sp>
      <p:pic>
        <p:nvPicPr>
          <p:cNvPr id="1026" name="Picture 2" descr="Make a Homemade Flashlight Step 14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2766060"/>
            <a:ext cx="4891550" cy="32634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17187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Kites and parachutes </a:t>
            </a:r>
            <a:br>
              <a:rPr lang="en-GB" dirty="0" smtClean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3089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Packaging Design </a:t>
            </a:r>
            <a:br>
              <a:rPr lang="en-GB" dirty="0" smtClean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 smtClean="0"/>
              <a:t>E.g. designing a chocolate bar wrapper</a:t>
            </a:r>
          </a:p>
          <a:p>
            <a:pPr marL="0" indent="0">
              <a:buNone/>
            </a:pPr>
            <a:r>
              <a:rPr lang="en-GB" dirty="0" smtClean="0"/>
              <a:t>Packed lunch box</a:t>
            </a:r>
          </a:p>
          <a:p>
            <a:pPr marL="0" indent="0">
              <a:buNone/>
            </a:pPr>
            <a:r>
              <a:rPr lang="en-GB" dirty="0" smtClean="0"/>
              <a:t>Pencil case 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91596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Moving mechanisms – cams and levers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186808" cy="4525963"/>
          </a:xfrm>
        </p:spPr>
        <p:txBody>
          <a:bodyPr/>
          <a:lstStyle/>
          <a:p>
            <a:pPr marL="0" indent="0">
              <a:buNone/>
            </a:pPr>
            <a:r>
              <a:rPr lang="en-GB" dirty="0" smtClean="0"/>
              <a:t>KS1 – Moving picture e.g. boat at sea</a:t>
            </a:r>
          </a:p>
          <a:p>
            <a:pPr marL="0" indent="0">
              <a:buNone/>
            </a:pPr>
            <a:r>
              <a:rPr lang="en-GB" dirty="0" smtClean="0"/>
              <a:t>KS2 – More complex moving picture – 3D / more than one moving part / mechanism. E.g. mouse in a hole.  </a:t>
            </a:r>
          </a:p>
          <a:p>
            <a:endParaRPr lang="en-GB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772816"/>
            <a:ext cx="3432381" cy="44644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3488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Designing Environments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Bus Stop</a:t>
            </a:r>
          </a:p>
          <a:p>
            <a:pPr marL="0" indent="0">
              <a:buNone/>
            </a:pPr>
            <a:r>
              <a:rPr lang="en-GB" dirty="0" smtClean="0"/>
              <a:t>Playground</a:t>
            </a:r>
          </a:p>
          <a:p>
            <a:pPr marL="0" indent="0">
              <a:buNone/>
            </a:pPr>
            <a:r>
              <a:rPr lang="en-GB" dirty="0" smtClean="0"/>
              <a:t>Buses</a:t>
            </a:r>
          </a:p>
          <a:p>
            <a:pPr marL="0" indent="0">
              <a:buNone/>
            </a:pPr>
            <a:r>
              <a:rPr lang="en-GB" dirty="0" smtClean="0"/>
              <a:t>Canteen  </a:t>
            </a:r>
            <a:endParaRPr lang="en-GB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1916832"/>
            <a:ext cx="1905000" cy="254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0393" y="3429000"/>
            <a:ext cx="1905000" cy="254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02349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61</TotalTime>
  <Words>511</Words>
  <Application>Microsoft Office PowerPoint</Application>
  <PresentationFormat>On-screen Show (4:3)</PresentationFormat>
  <Paragraphs>66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Adjacency</vt:lpstr>
      <vt:lpstr>D.T. Ideas </vt:lpstr>
      <vt:lpstr>6 important things to remember about D&amp;T</vt:lpstr>
      <vt:lpstr>Ideas for D&amp;T Tasks</vt:lpstr>
      <vt:lpstr>Building bridges and towers</vt:lpstr>
      <vt:lpstr>Electrical </vt:lpstr>
      <vt:lpstr>Kites and parachutes  </vt:lpstr>
      <vt:lpstr>Packaging Design  </vt:lpstr>
      <vt:lpstr>Moving mechanisms – cams and levers</vt:lpstr>
      <vt:lpstr>Designing Environments </vt:lpstr>
      <vt:lpstr>Textiles</vt:lpstr>
      <vt:lpstr>Food</vt:lpstr>
      <vt:lpstr>User </vt:lpstr>
      <vt:lpstr>Purpose</vt:lpstr>
      <vt:lpstr>Design</vt:lpstr>
      <vt:lpstr>Work/ function </vt:lpstr>
      <vt:lpstr>Innovative </vt:lpstr>
      <vt:lpstr>Authentic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wbcuser</dc:creator>
  <cp:lastModifiedBy>Salmon, Davina</cp:lastModifiedBy>
  <cp:revision>7</cp:revision>
  <dcterms:created xsi:type="dcterms:W3CDTF">2014-03-11T16:46:16Z</dcterms:created>
  <dcterms:modified xsi:type="dcterms:W3CDTF">2014-06-06T15:34:53Z</dcterms:modified>
</cp:coreProperties>
</file>